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28" r:id="rId2"/>
    <p:sldId id="429" r:id="rId3"/>
    <p:sldId id="430" r:id="rId4"/>
    <p:sldId id="420" r:id="rId5"/>
    <p:sldId id="407" r:id="rId6"/>
    <p:sldId id="276" r:id="rId7"/>
    <p:sldId id="421" r:id="rId8"/>
    <p:sldId id="424" r:id="rId9"/>
    <p:sldId id="423" r:id="rId10"/>
    <p:sldId id="426" r:id="rId11"/>
    <p:sldId id="427" r:id="rId12"/>
    <p:sldId id="425" r:id="rId13"/>
    <p:sldId id="432" r:id="rId14"/>
    <p:sldId id="418" r:id="rId1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Tsulukidze" initials="TT" lastIdx="1" clrIdx="0">
    <p:extLst>
      <p:ext uri="{19B8F6BF-5375-455C-9EA6-DF929625EA0E}">
        <p15:presenceInfo xmlns:p15="http://schemas.microsoft.com/office/powerpoint/2012/main" userId="S-1-5-21-673555801-1310992144-825753575-84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570048309178744E-2"/>
          <c:y val="2.1306090218686665E-3"/>
          <c:w val="0.97342995169082125"/>
          <c:h val="0.7659425675504867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B82-4361-A141-EB8CA00F382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FB82-4361-A141-EB8CA00F3827}"/>
              </c:ext>
            </c:extLst>
          </c:dPt>
          <c:dLbls>
            <c:dLbl>
              <c:idx val="0"/>
              <c:layout>
                <c:manualLayout>
                  <c:x val="0.165556886156176"/>
                  <c:y val="2.5900960844069485E-3"/>
                </c:manualLayout>
              </c:layout>
              <c:tx>
                <c:rich>
                  <a:bodyPr/>
                  <a:lstStyle/>
                  <a:p>
                    <a:fld id="{C137AAB8-F5E5-49A3-A37C-846377730515}" type="CATEGORYNAME">
                      <a:rPr lang="ka-GE" b="0"/>
                      <a:pPr/>
                      <a:t>[CATEGORY NAME]</a:t>
                    </a:fld>
                    <a:r>
                      <a:rPr lang="ka-GE" baseline="0" dirty="0"/>
                      <a:t>, </a:t>
                    </a:r>
                    <a:fld id="{129D4330-936A-4A28-BA59-D9D9AF34F715}" type="VALUE">
                      <a:rPr lang="ka-GE" sz="1600" baseline="0"/>
                      <a:pPr/>
                      <a:t>[VALUE]</a:t>
                    </a:fld>
                    <a:endParaRPr lang="ka-GE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B82-4361-A141-EB8CA00F382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3A3870E-CF26-403C-8195-77EFB7C7FDE8}" type="CATEGORYNAME">
                      <a:rPr lang="ka-GE" b="0"/>
                      <a:pPr/>
                      <a:t>[CATEGORY NAME]</a:t>
                    </a:fld>
                    <a:r>
                      <a:rPr lang="ka-GE" baseline="0" dirty="0"/>
                      <a:t>, </a:t>
                    </a:r>
                    <a:fld id="{EF675C48-90BD-43DF-9D4D-8B3E8022AABA}" type="VALUE">
                      <a:rPr lang="ka-GE" sz="1600" baseline="0"/>
                      <a:pPr/>
                      <a:t>[VALUE]</a:t>
                    </a:fld>
                    <a:endParaRPr lang="ka-GE" baseline="0" dirty="0"/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B82-4361-A141-EB8CA00F38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რესურსსკოლების მოსწავლეები</c:v>
                </c:pt>
                <c:pt idx="1">
                  <c:v>საჯარო სკოლის მოსწავლეები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540</c:v>
                </c:pt>
                <c:pt idx="1">
                  <c:v>8656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82-4361-A141-EB8CA00F38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570048309178744E-2"/>
          <c:y val="2.1306090218686665E-3"/>
          <c:w val="0.97342995169082125"/>
          <c:h val="0.7659425675504867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82-4361-A141-EB8CA00F382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B82-4361-A141-EB8CA00F3827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82-4361-A141-EB8CA00F38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E1A-46AB-9747-F3B5A60B8C6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B82-4361-A141-EB8CA00F38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>
                          <a:alpha val="99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B82-4361-A141-EB8CA00F382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B82-4361-A141-EB8CA00F38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დისტანციურ სწავლებაში ჩართული</c:v>
                </c:pt>
                <c:pt idx="1">
                  <c:v>ვერ მყარდება კონტაქტი</c:v>
                </c:pt>
                <c:pt idx="2">
                  <c:v>სატელეფონო კონსულტაციები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528</c:v>
                </c:pt>
                <c:pt idx="1">
                  <c:v>7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82-4361-A141-EB8CA00F382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656862745098034E-2"/>
          <c:y val="0.19702859212499696"/>
          <c:w val="0.82107843137254899"/>
          <c:h val="0.6621735659238606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60-40B7-89AC-358A35B9E668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60-40B7-89AC-358A35B9E6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FBB-4195-909E-2796966DE0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FBB-4195-909E-2796966DE0B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F60-40B7-89AC-358A35B9E66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CF60-40B7-89AC-358A35B9E6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დისტანციურ სწავლებაში ჩართული</c:v>
                </c:pt>
                <c:pt idx="1">
                  <c:v>ვერ ხერხდება დისტანციურ სწავლებაში ჩართვა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7694</c:v>
                </c:pt>
                <c:pt idx="1">
                  <c:v>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60-40B7-89AC-358A35B9E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439-47F7-B1B0-0F62529A27C1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439-47F7-B1B0-0F62529A27C1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439-47F7-B1B0-0F62529A27C1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328-4022-BE25-371026DFBF7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A439-47F7-B1B0-0F62529A27C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439-47F7-B1B0-0F62529A27C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439-47F7-B1B0-0F62529A2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დისტანციურ სწავლებაში ჩართულია</c:v>
                </c:pt>
                <c:pt idx="1">
                  <c:v>დისტანციურ სწავლებაში არ არის ჩართული</c:v>
                </c:pt>
                <c:pt idx="2">
                  <c:v>დისტანციურ სწავლებაში ნაწილობრივ არის ჩართული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388</c:v>
                </c:pt>
                <c:pt idx="1">
                  <c:v>41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39-47F7-B1B0-0F62529A2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10851821831094642"/>
          <c:y val="0.77921075272284379"/>
          <c:w val="0.77806140960321113"/>
          <c:h val="0.132372857010947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ln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სულ - 434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ln>
                <a:solidFill>
                  <a:schemeClr val="tx1"/>
                </a:solidFill>
              </a:ln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სულ - 434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AA9-4CC1-B0EA-1ED3F09E6344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AA9-4CC1-B0EA-1ED3F09E6344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AA9-4CC1-B0EA-1ED3F09E6344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AA9-4CC1-B0EA-1ED3F09E6344}"/>
              </c:ext>
            </c:extLst>
          </c:dPt>
          <c:dLbls>
            <c:dLbl>
              <c:idx val="2"/>
              <c:layout>
                <c:manualLayout>
                  <c:x val="1.8052369812469049E-2"/>
                  <c:y val="-4.8346508591150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A9-4CC1-B0EA-1ED3F09E6344}"/>
                </c:ext>
              </c:extLst>
            </c:dLbl>
            <c:dLbl>
              <c:idx val="3"/>
              <c:layout>
                <c:manualLayout>
                  <c:x val="4.5558503556620642E-3"/>
                  <c:y val="-7.810471170017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AA9-4CC1-B0EA-1ED3F09E63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კმაყოფილია</c:v>
                </c:pt>
                <c:pt idx="1">
                  <c:v>ნაწილობრივ კმაყოფილია</c:v>
                </c:pt>
                <c:pt idx="2">
                  <c:v>არ არის კმაყოფილი</c:v>
                </c:pt>
                <c:pt idx="3">
                  <c:v>თავი შეიკავა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370</c:v>
                </c:pt>
                <c:pt idx="1">
                  <c:v>7</c:v>
                </c:pt>
                <c:pt idx="2">
                  <c:v>41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9-4CC1-B0EA-1ED3F09E6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656862745098034E-2"/>
          <c:y val="0.19702859212499696"/>
          <c:w val="0.82107843137254899"/>
          <c:h val="0.6621735659238606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F60-40B7-89AC-358A35B9E668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CF60-40B7-89AC-358A35B9E66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FBB-4195-909E-2796966DE0BA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FBB-4195-909E-2796966DE0B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F60-40B7-89AC-358A35B9E66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CF60-40B7-89AC-358A35B9E6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რეგისტრაცია გაუქმდა</c:v>
                </c:pt>
                <c:pt idx="1">
                  <c:v>დარეგისტრირდა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60-40B7-89AC-358A35B9E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FC1D9-0A6E-4ADF-936D-DF91CF2525D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7F162A-5096-46E6-9711-8FC0FB232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10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281DB-ADFB-4C7D-961F-6A6377B3E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B732FE-A99D-41BE-A1AA-1328D509D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60D04-5107-4451-929C-F4479197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5D8C7-6BB5-4986-86E0-65FA44CC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A1B69-F5AB-46D0-AC93-9DE59212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4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2644E-0573-470C-B74F-0DD085F89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987305-A725-4862-9B08-CA1FB361A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2118F-4F89-40B4-B187-326E356BE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FD1DD-3616-4AAC-B2B2-600A8E83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70BD5-86D2-498A-B40B-AABA6022A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7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30826-CDCD-4E62-A0FB-F82F46FB9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B83563-F02F-423E-8BAB-22309E959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89A11-6788-45DD-8975-BA1BE351B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2B72B-D697-4AFC-A540-84CC54443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59F3D-7A1C-4C99-9599-932F98E9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1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047D-0E74-487A-941C-D06AB9AF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2B653-613F-40B8-B3D3-7A7FB6942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C5EAE-870E-4751-9938-0D320773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F661C-5D26-4EF5-9CED-2412687E0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A8F3D-EA3C-4630-B61D-DE771021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0495C-95DB-4FAF-9021-87A584A8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2F5FF-22E8-4C87-B5BF-94E1E8856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3ECF9-A1D8-48DD-BE8E-6CBC6994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08F9A-7D70-4209-8BC7-488AFF93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4CEF4-9D10-4204-BEAE-B49F08E17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9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55BB4-475E-4D1E-A786-313D47B88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73263-B2F4-4576-BDEB-9A3877687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D0A403-8BC7-4B61-BE6D-039703B7C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B3A8B-641E-4C8D-9191-508282C64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60250-A34E-490B-B0F2-6B6354E02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29C0D-5402-419C-8972-FEB0B90F4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1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FD22-A39C-4CD3-95E0-7155BA664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B4B30-FA04-4998-A7E7-C701B9146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27048-B415-4298-9ABB-6CA8814EE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E006F-2398-446D-BEF7-0F8FDB84C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15E48-DA45-4A36-AFDA-F00513969D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19D5FB-D981-44A4-8882-F3C8D321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85497-243E-435D-B2FC-D667F3DFE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55EA87-0439-4DE5-8E9E-815375B15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1BB27-1851-423E-A646-FCFC5AE9A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07C803-18C7-4123-ADCD-D683CED7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D094CB-7110-4404-A5FA-ECF5AB47A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90208-32ED-42B6-A230-DDE3D98F6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59FCFF-3414-4BD2-A67E-AE82217E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D3A24-4E3B-48A5-9F3C-E109FA29B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B8870B-20AE-44CC-A8C9-AEABBE3F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2F1A6-4934-4E36-BDAA-AD61B8C6B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60D9C-EF10-4888-98DF-7851F8ECB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FB0B3-05FD-4091-9881-6B4E7465F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F2A10-AB54-4804-A779-E8406A551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9BFF9-3F35-457A-BA80-14A36CEF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DBF0A-5534-4170-B66E-8B7EEE4F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8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751AA-7CBA-430D-B8A9-EBEF3C9D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1C58EB-BBD2-4F13-B2E5-C275CB834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07D942-CDBD-44F6-86B5-4F226B3D7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585A3-A300-4198-A087-44D0A1C2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6FEA6-7304-4A5A-A9D8-ECA6F78BC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4C750-FFD7-4D93-B293-7900F1F9C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6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18AECF-33CA-43C6-A1AE-C4486BA2C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173B-2496-4BF0-922C-A64EDC8E4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B1095-E74C-41A5-838C-76519EC32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A2BE4-F96D-48A5-B0AD-82A950D5736B}" type="datetimeFigureOut">
              <a:rPr lang="en-US" smtClean="0"/>
              <a:t>15/05/2020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F48A7-2C70-40EE-B4D0-D01E609CA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00E51-26CB-4F44-BE8D-DFC30B5FA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57ECA-D321-495C-B723-BC01CB873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6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MESGeorgia/videos/928603047600856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FDF3-B910-4C8A-BC5B-9525785A1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600" dirty="0">
                <a:solidFill>
                  <a:schemeClr val="accent1">
                    <a:lumMod val="50000"/>
                  </a:schemeClr>
                </a:solidFill>
              </a:rPr>
              <a:t>დისტანციური სწავლება საგანმანათლებლო საჭიროების მქონე მოსწავლეებთან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43DE15-E1CB-4B88-85C4-034AC31301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 dirty="0"/>
          </a:p>
          <a:p>
            <a:endParaRPr lang="ka-GE" dirty="0"/>
          </a:p>
          <a:p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საქართველოს განათლების, მეცნიერების, კულტურის და სპორტის სამინისტრო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A5F541-ADF7-42C3-931C-B02C3A4DA6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081" y="3675685"/>
            <a:ext cx="822151" cy="754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092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0677"/>
            <a:ext cx="10515600" cy="1055077"/>
          </a:xfrm>
        </p:spPr>
        <p:txBody>
          <a:bodyPr>
            <a:no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მულტიდისციპლინური გუნდის მიერ განხორციელდა 434 მშობლის სატელეფონო გამოკითხვა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8011545"/>
              </p:ext>
            </p:extLst>
          </p:nvPr>
        </p:nvGraphicFramePr>
        <p:xfrm>
          <a:off x="838200" y="1195754"/>
          <a:ext cx="5181600" cy="5458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70580"/>
            <a:ext cx="5545318" cy="5042761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Teams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- 189;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სხვა ონლაინ პლატფორმები - 366;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სატელეფონო კომუნიკაცია - 118;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ტელესკოლა - 134;</a:t>
            </a:r>
          </a:p>
          <a:p>
            <a:pPr marL="0" indent="0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ჩაურთველობის მიზეზები: 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დარღვევების სირთულიდან გამომდინარე პრობლემები;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ინტერნეტის არქონა/არასაკმარისი სიხშირე;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შესაბამისი ტექნიკის/საკომუნიკაციო საშუალებების არქონა.</a:t>
            </a:r>
          </a:p>
          <a:p>
            <a:pPr marL="0" indent="0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საჭიროებები: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აქტივობების მრავალფეროვნება;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ინდივიდუალური საგნობრივი გაკვეთილები.</a:t>
            </a:r>
          </a:p>
        </p:txBody>
      </p:sp>
    </p:spTree>
    <p:extLst>
      <p:ext uri="{BB962C8B-B14F-4D97-AF65-F5344CB8AC3E}">
        <p14:creationId xmlns:p14="http://schemas.microsoft.com/office/powerpoint/2010/main" val="394120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1506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გამოკითხულ მშობელთა დამოკიდებულება დისტანციურ სწავლებასთან დაკავშირებით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847843"/>
              </p:ext>
            </p:extLst>
          </p:nvPr>
        </p:nvGraphicFramePr>
        <p:xfrm>
          <a:off x="838200" y="1338606"/>
          <a:ext cx="10515600" cy="4838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93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სსსმ პირველკლასელთა რეგისტრაცია 2020-2021 სასწავლო წლისთვის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64805885"/>
              </p:ext>
            </p:extLst>
          </p:nvPr>
        </p:nvGraphicFramePr>
        <p:xfrm>
          <a:off x="329938" y="1491174"/>
          <a:ext cx="5689862" cy="5079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5889" y="1819374"/>
            <a:ext cx="6288259" cy="4534292"/>
          </a:xfrm>
        </p:spPr>
        <p:txBody>
          <a:bodyPr>
            <a:noAutofit/>
          </a:bodyPr>
          <a:lstStyle/>
          <a:p>
            <a:r>
              <a:rPr lang="ka-GE" sz="2200" dirty="0">
                <a:solidFill>
                  <a:schemeClr val="accent1">
                    <a:lumMod val="50000"/>
                  </a:schemeClr>
                </a:solidFill>
              </a:rPr>
              <a:t>სპეციალური საგანმანათლებლო საჭიროება დაუდასტურდა - 29;</a:t>
            </a:r>
          </a:p>
          <a:p>
            <a:r>
              <a:rPr lang="ka-GE" sz="2200" dirty="0">
                <a:solidFill>
                  <a:schemeClr val="accent1">
                    <a:lumMod val="50000"/>
                  </a:schemeClr>
                </a:solidFill>
              </a:rPr>
              <a:t>საბუთები წარადგინა - 253;</a:t>
            </a:r>
          </a:p>
          <a:p>
            <a:r>
              <a:rPr lang="ka-GE" sz="2200" dirty="0">
                <a:solidFill>
                  <a:schemeClr val="accent1">
                    <a:lumMod val="50000"/>
                  </a:schemeClr>
                </a:solidFill>
              </a:rPr>
              <a:t>ჩარიცხვა ხორციელდება მულტიდისციპლინური გუნდის დასკვნის გარეშე;</a:t>
            </a:r>
          </a:p>
          <a:p>
            <a:r>
              <a:rPr lang="ka-GE" sz="2200" dirty="0">
                <a:solidFill>
                  <a:schemeClr val="accent1">
                    <a:lumMod val="50000"/>
                  </a:schemeClr>
                </a:solidFill>
              </a:rPr>
              <a:t>საბუთების წარდგენა შესაძლებელია ელექტრონულად 2020 წლის 5 ივლისის ჩათვლით;</a:t>
            </a:r>
          </a:p>
          <a:p>
            <a:r>
              <a:rPr lang="ka-GE" sz="2200" dirty="0">
                <a:solidFill>
                  <a:schemeClr val="accent1">
                    <a:lumMod val="50000"/>
                  </a:schemeClr>
                </a:solidFill>
              </a:rPr>
              <a:t>მოსწავლეების შეფასება განხორციელდება ეტაპობრივად ქვეყანაში სიტუაციის დარეგულირების შემდეგ</a:t>
            </a:r>
            <a:endParaRPr lang="en-US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75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31D56A-C4A7-4032-A677-0CC9CD24E71E}"/>
              </a:ext>
            </a:extLst>
          </p:cNvPr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https://www.facebook.com/MESGeorgia/videos/928603047600856/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98DF6C-1F81-4EBF-88C5-9057FD68812E}"/>
              </a:ext>
            </a:extLst>
          </p:cNvPr>
          <p:cNvSpPr/>
          <p:nvPr/>
        </p:nvSpPr>
        <p:spPr>
          <a:xfrm>
            <a:off x="1762812" y="1638156"/>
            <a:ext cx="75980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სარეკომენდაციო ვიდეორგოლი სპეციალური მასწავლებლებისა და ინკლუზიურ განათლებაში ჩართული სპეციალისტებისთვის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23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F12A-B1AC-4641-8FD2-4A0E0621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9955"/>
          </a:xfrm>
        </p:spPr>
        <p:txBody>
          <a:bodyPr/>
          <a:lstStyle/>
          <a:p>
            <a:pPr algn="ctr"/>
            <a:r>
              <a:rPr lang="ka-GE" b="1" dirty="0">
                <a:solidFill>
                  <a:schemeClr val="accent1">
                    <a:lumMod val="50000"/>
                  </a:schemeClr>
                </a:solidFill>
              </a:rPr>
              <a:t>მადლობა ყურადღებისთვის!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199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52E43-2B82-4149-980C-BD6BD87F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დისტანციური სწავლება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9B1D3-A846-4B06-BFA0-3BB039995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2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COVID-19-ის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პრევენციის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მიზნით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პრემიერ-მინისტრის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ხელმძღვანელობით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მოქმედი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უწყებათაშორისი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საბჭოს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2400" dirty="0">
                <a:solidFill>
                  <a:schemeClr val="accent1">
                    <a:lumMod val="50000"/>
                  </a:schemeClr>
                </a:solidFill>
              </a:rPr>
              <a:t>გადაწყვეტილებით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საქართველოს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განათლების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მეცნიერების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კულტურისა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და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სპორტის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სამინისტრომ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სკოლებში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განათლების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პროცესის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უწყვეტობის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მიზნით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დისტანციური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მეთოდებით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სწავლება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დანერგა</a:t>
            </a:r>
            <a:r>
              <a:rPr lang="ka-GE" sz="24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endParaRPr lang="ka-GE" sz="9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0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61B15-4F0F-46A3-B701-85ACB0515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4763"/>
          </a:xfrm>
        </p:spPr>
        <p:txBody>
          <a:bodyPr>
            <a:normAutofit/>
          </a:bodyPr>
          <a:lstStyle/>
          <a:p>
            <a:r>
              <a:rPr lang="ka-GE" sz="3600" b="1" dirty="0" err="1">
                <a:solidFill>
                  <a:schemeClr val="accent1">
                    <a:lumMod val="50000"/>
                  </a:schemeClr>
                </a:solidFill>
              </a:rPr>
              <a:t>ტელესკოლა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F1616-5993-444B-94E4-1590BD37B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232"/>
            <a:ext cx="10515600" cy="4636643"/>
          </a:xfrm>
        </p:spPr>
        <p:txBody>
          <a:bodyPr>
            <a:normAutofit fontScale="475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30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მარტიდან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სამინიტრომ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საქართველოს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პირველ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არხთან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ერთად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დაიწყო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 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პროექტი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„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ტელესკოლა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“,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რომელიც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მოიცავს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ka-GE" sz="3800" dirty="0" err="1">
                <a:solidFill>
                  <a:schemeClr val="accent1">
                    <a:lumMod val="50000"/>
                  </a:schemeClr>
                </a:solidFill>
              </a:rPr>
              <a:t>ტელეგა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კვეთილებს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ყველა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საგანში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I-XII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კლასების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მოსწავლეებისთვის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.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ამ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პროექტით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საქართველოს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განათლების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სისტემამ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დისტანციური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სწავლების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საყოველთაო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ხელმისაწვდომობაზე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იზრუნა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endParaRPr lang="en-US" sz="38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ეროვნული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სასწავლო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გეგმით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გათვალისწინებულ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ტელეგაკვეთილებს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ატარებენ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სხვადასხვა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საგნის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გამოცდილი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პედაგოგები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როგორც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საჯარო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ასევე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კერძო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სექტორიდან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</a:p>
          <a:p>
            <a:pPr lvl="0" algn="just">
              <a:lnSpc>
                <a:spcPct val="120000"/>
              </a:lnSpc>
            </a:pP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პირველი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არხის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პროექტის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„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ტელესკოლის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“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გაკვეთილების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დაგეგმვისას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სპეციალური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პედაგოგებისა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და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ფსიქოლოგების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რეკომენდაციებით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გათვალისწინებულია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სპეციალური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საგანმანათლებლო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საჭიროების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მქონე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მოსწავლეების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ინტერესები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endParaRPr lang="en-US" sz="38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გაკვეთილების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თარგმნას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უზრუნველყოფს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ჟესტური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ენის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თარჯიმანი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</a:p>
          <a:p>
            <a:pPr lvl="0" algn="just">
              <a:lnSpc>
                <a:spcPct val="120000"/>
              </a:lnSpc>
            </a:pP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პროექტი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ითვალისწინებს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სატელევიზიო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გაკვეთილებს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ეთნიკური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უმცირესობებისთვის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endParaRPr lang="en-US" sz="38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პროექტი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ითვალისწინებს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აბიტურიენტის</a:t>
            </a:r>
            <a:r>
              <a:rPr lang="en-US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3800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საათს</a:t>
            </a:r>
            <a:r>
              <a:rPr lang="ka-GE" sz="38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;</a:t>
            </a:r>
            <a:endParaRPr lang="en-US" sz="38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AD64FC-7823-4A03-9C33-716DA4A77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0821" y="566928"/>
            <a:ext cx="644619" cy="7402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184F62-A900-4973-8761-FBADEE9C79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353" y="489013"/>
            <a:ext cx="822151" cy="90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44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0104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სსსმ მოსწავლეების რაოდენობა - 9196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095788"/>
              </p:ext>
            </p:extLst>
          </p:nvPr>
        </p:nvGraphicFramePr>
        <p:xfrm>
          <a:off x="838199" y="1581912"/>
          <a:ext cx="10739511" cy="4903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264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29FF7E6-9C16-40DA-902E-C8D573BD5C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294968"/>
            <a:ext cx="10515600" cy="870156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ka-GE" altLang="en-US" sz="3200" b="1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მომზადებული რესურსები:</a:t>
            </a:r>
            <a:endParaRPr lang="en-US" altLang="en-US" sz="3200" b="1" cap="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0DC4EF31-5613-4AB2-AA8C-8E1FFFCB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1165124"/>
            <a:ext cx="11408899" cy="52922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რეკომენდაციები ტელესკოლის პროექტში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სსსმ მოსწავლეების საჭიროებების გათვალისწინების შესახებ;</a:t>
            </a:r>
          </a:p>
          <a:p>
            <a:pPr lvl="0"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სპეციალური საგანმანათლებლო საჭიროების მქონე მოსწავლეების სწავლება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დისტანციური ფორმით; </a:t>
            </a:r>
          </a:p>
          <a:p>
            <a:pPr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რჩევები მოსწავლეებისა და მშობლებისთვის, ტელესკოლის გაკვეთილებში ეფექტური ჩართულობისათვის;</a:t>
            </a:r>
          </a:p>
          <a:p>
            <a:pPr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აქტივობები  მულტიდსიციპლინური გუნდისთვის სკოლების დისტანციური სწავლების პროცესში აქტიური ჩართვისათვის;</a:t>
            </a:r>
          </a:p>
          <a:p>
            <a:pPr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რეკომენდაციები ინტეგრირებული კლასების სპეციალისტებისათვის;</a:t>
            </a:r>
          </a:p>
          <a:p>
            <a:pPr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შემოქმედებითი და განმავითარებელი აქტივობები;</a:t>
            </a:r>
          </a:p>
          <a:p>
            <a:pPr lvl="0"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სახლის პირობებში აკადემიური და შემეცნებითი უნარების განვითარების ხელშეწყობის მიზნით შესასრულებელი აქტივობები - 20 ვიდეო რგოლი</a:t>
            </a:r>
          </a:p>
          <a:p>
            <a:pPr lvl="0">
              <a:lnSpc>
                <a:spcPct val="100000"/>
              </a:lnSpc>
            </a:pPr>
            <a:r>
              <a:rPr lang="ka-GE" sz="2000" dirty="0">
                <a:solidFill>
                  <a:schemeClr val="accent1">
                    <a:lumMod val="50000"/>
                  </a:schemeClr>
                </a:solidFill>
              </a:rPr>
              <a:t>სარეკომენდაციო ვიდეორგოლი სპეციალური მასწავლებლებისა და ინკლუზიურ განათლებაში ჩართული სპეციალისტებისთვის. 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723"/>
            <a:ext cx="10515600" cy="876821"/>
          </a:xfrm>
        </p:spPr>
        <p:txBody>
          <a:bodyPr>
            <a:normAutofit fontScale="90000"/>
          </a:bodyPr>
          <a:lstStyle/>
          <a:p>
            <a:pPr algn="ctr"/>
            <a:br>
              <a:rPr lang="ka-GE" sz="3600" b="1" dirty="0"/>
            </a:br>
            <a:r>
              <a:rPr lang="ka-GE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მულტიდისციპლინური გუნდი:</a:t>
            </a:r>
            <a:br>
              <a:rPr lang="en-US" sz="3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9743"/>
            <a:ext cx="10515600" cy="53653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კოორდინაციას უწევს სკოლის სპეციალურ მასწავლებლებს;</a:t>
            </a:r>
          </a:p>
          <a:p>
            <a:pPr>
              <a:lnSpc>
                <a:spcPct val="150000"/>
              </a:lnSpc>
            </a:pP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გასცემს რეკომენდაციებს სსსმ მოსწავლეების დისტანციური სწავლებასთან დაკავშირებით;</a:t>
            </a:r>
          </a:p>
          <a:p>
            <a:pPr>
              <a:lnSpc>
                <a:spcPct val="150000"/>
              </a:lnSpc>
            </a:pP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სკოლის სპეციალურ მასწავლებლებს უზიარებს ინფორმაციას სასწავლო რესურსებისა და სიახლეების შესახებ;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ა</a:t>
            </a: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წარმოებს ინდივიდუალური სასწავლო გეგმების მონიტორინგს;</a:t>
            </a:r>
          </a:p>
          <a:p>
            <a:pPr>
              <a:lnSpc>
                <a:spcPct val="150000"/>
              </a:lnSpc>
            </a:pPr>
            <a:r>
              <a:rPr lang="ka-GE" sz="24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ისგ-ის მიზნების გათვალისწინებით ეხმარება სპეციალურ მასწავლებლებს დისტანციური გაკვეთილის დაგეგმვაში;</a:t>
            </a:r>
          </a:p>
        </p:txBody>
      </p:sp>
    </p:spTree>
    <p:extLst>
      <p:ext uri="{BB962C8B-B14F-4D97-AF65-F5344CB8AC3E}">
        <p14:creationId xmlns:p14="http://schemas.microsoft.com/office/powerpoint/2010/main" val="2664371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0723"/>
            <a:ext cx="10515600" cy="876821"/>
          </a:xfrm>
        </p:spPr>
        <p:txBody>
          <a:bodyPr>
            <a:normAutofit fontScale="90000"/>
          </a:bodyPr>
          <a:lstStyle/>
          <a:p>
            <a:pPr algn="ctr"/>
            <a:br>
              <a:rPr lang="ka-GE" sz="3600" b="1" dirty="0"/>
            </a:br>
            <a:r>
              <a:rPr lang="ka-GE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მულტიდისციპლინური გუნდი:</a:t>
            </a:r>
            <a:br>
              <a:rPr lang="en-US" sz="3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169" y="1127544"/>
            <a:ext cx="11095349" cy="48512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a-GE" sz="23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სხვადასხვა ონლაინ პლატფორმის გამოყენებით, სპეციალური მასწავლებლების ჩართულობით, ქმნის ჯგუფებს, რომლებშიც ხდება ინფორმაციისა და გამოცდილების გაზიარება;</a:t>
            </a:r>
          </a:p>
          <a:p>
            <a:pPr>
              <a:lnSpc>
                <a:spcPct val="150000"/>
              </a:lnSpc>
            </a:pPr>
            <a:r>
              <a:rPr lang="ka-GE" sz="23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საჭიროების შემთხვევაში, კონსულტაციას უწევს სსსმ მოსწავლეების მშობლებს;</a:t>
            </a:r>
          </a:p>
          <a:p>
            <a:pPr>
              <a:lnSpc>
                <a:spcPct val="150000"/>
              </a:lnSpc>
            </a:pPr>
            <a:r>
              <a:rPr lang="ka-GE" sz="23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ღებულობს უკუკავშირს გაცემული რეკომენდაციების შესრულების პროცესის შესახებ;</a:t>
            </a:r>
          </a:p>
          <a:p>
            <a:pPr>
              <a:lnSpc>
                <a:spcPct val="150000"/>
              </a:lnSpc>
            </a:pPr>
            <a:r>
              <a:rPr lang="ka-GE" sz="2300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გარკვეული პერიოდულობით, შემთხვევითი შერჩევის პრინციპით, მშობელთან სატელეფონო კომუნიკაციის საშუალებით, აწარმოებს დისტანციური სწავლების პროცესის მიმდინარეობის მონიტორინგს.</a:t>
            </a:r>
            <a:endParaRPr lang="en-US" sz="2300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429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945"/>
          </a:xfrm>
        </p:spPr>
        <p:txBody>
          <a:bodyPr>
            <a:normAutofit/>
          </a:bodyPr>
          <a:lstStyle/>
          <a:p>
            <a:pPr algn="ctr"/>
            <a:r>
              <a:rPr lang="ka-GE" sz="3600" b="1" dirty="0">
                <a:solidFill>
                  <a:schemeClr val="accent1">
                    <a:lumMod val="50000"/>
                  </a:schemeClr>
                </a:solidFill>
              </a:rPr>
              <a:t>რესურსსკოლები - 540 მოსწავლე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290284"/>
              </p:ext>
            </p:extLst>
          </p:nvPr>
        </p:nvGraphicFramePr>
        <p:xfrm>
          <a:off x="838199" y="1420836"/>
          <a:ext cx="10739511" cy="506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6732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50000"/>
                  </a:schemeClr>
                </a:solidFill>
              </a:rPr>
              <a:t>დისტანციურ სწავლებაში ჩართული სსსმ მოსწავლეები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7954041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5889" y="1491175"/>
            <a:ext cx="6288259" cy="468578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Teams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 -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3338</a:t>
            </a: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სხვა ონლაინ პლატფორმები - 3631;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სატელეფონო კომუნიკაცია - 3343;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ტელესკოლა - 5513;</a:t>
            </a:r>
          </a:p>
          <a:p>
            <a:pPr marL="0" indent="0">
              <a:buNone/>
            </a:pPr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ჩაურთველობის მიზეზები: 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დარღვევების სირთულიდან გამომდინარე პრობლემები;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მშობლის მხრიდან პასიურობა;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ინტერნეტის არქონა/არასაკმარისი სიხშირე;</a:t>
            </a:r>
          </a:p>
          <a:p>
            <a:r>
              <a:rPr lang="ka-GE" dirty="0">
                <a:solidFill>
                  <a:schemeClr val="accent1">
                    <a:lumMod val="50000"/>
                  </a:schemeClr>
                </a:solidFill>
              </a:rPr>
              <a:t>შესაბამისი ტექნიკის/საკომუნიკაციო საშუალებების არქონა.</a:t>
            </a:r>
          </a:p>
        </p:txBody>
      </p:sp>
    </p:spTree>
    <p:extLst>
      <p:ext uri="{BB962C8B-B14F-4D97-AF65-F5344CB8AC3E}">
        <p14:creationId xmlns:p14="http://schemas.microsoft.com/office/powerpoint/2010/main" val="1615560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530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Sylfaen</vt:lpstr>
      <vt:lpstr>Office Theme</vt:lpstr>
      <vt:lpstr>დისტანციური სწავლება საგანმანათლებლო საჭიროების მქონე მოსწავლეებთან</vt:lpstr>
      <vt:lpstr>დისტანციური სწავლება</vt:lpstr>
      <vt:lpstr>ტელესკოლა</vt:lpstr>
      <vt:lpstr>სსსმ მოსწავლეების რაოდენობა - 9196</vt:lpstr>
      <vt:lpstr>მომზადებული რესურსები:</vt:lpstr>
      <vt:lpstr> მულტიდისციპლინური გუნდი: </vt:lpstr>
      <vt:lpstr> მულტიდისციპლინური გუნდი: </vt:lpstr>
      <vt:lpstr>რესურსსკოლები - 540 მოსწავლე</vt:lpstr>
      <vt:lpstr>დისტანციურ სწავლებაში ჩართული სსსმ მოსწავლეები</vt:lpstr>
      <vt:lpstr>მულტიდისციპლინური გუნდის მიერ განხორციელდა 434 მშობლის სატელეფონო გამოკითხვა</vt:lpstr>
      <vt:lpstr>გამოკითხულ მშობელთა დამოკიდებულება დისტანციურ სწავლებასთან დაკავშირებით</vt:lpstr>
      <vt:lpstr>სსსმ პირველკლასელთა რეგისტრაცია 2020-2021 სასწავლო წლისთვის</vt:lpstr>
      <vt:lpstr>PowerPoint Presentation</vt:lpstr>
      <vt:lpstr>მადლობა ყურადღებისთვის!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ინკლუზიური განვითარება</dc:title>
  <dc:creator>Eka Dgebuadze</dc:creator>
  <cp:lastModifiedBy>Eka Dgebuadze</cp:lastModifiedBy>
  <cp:revision>151</cp:revision>
  <cp:lastPrinted>2020-05-14T12:39:27Z</cp:lastPrinted>
  <dcterms:created xsi:type="dcterms:W3CDTF">2019-07-04T13:35:48Z</dcterms:created>
  <dcterms:modified xsi:type="dcterms:W3CDTF">2020-05-15T09:59:35Z</dcterms:modified>
</cp:coreProperties>
</file>